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2"/>
  </p:notesMasterIdLst>
  <p:sldIdLst>
    <p:sldId id="256" r:id="rId2"/>
    <p:sldId id="282" r:id="rId3"/>
    <p:sldId id="265" r:id="rId4"/>
    <p:sldId id="266" r:id="rId5"/>
    <p:sldId id="27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28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8DEF8"/>
    <a:srgbClr val="FF9900"/>
    <a:srgbClr val="A0D0BA"/>
    <a:srgbClr val="98BAA9"/>
    <a:srgbClr val="F9FBFA"/>
    <a:srgbClr val="213F22"/>
    <a:srgbClr val="FFDE53"/>
    <a:srgbClr val="00569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62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1275D-B0F6-49EB-8511-A5F771231236}" type="datetimeFigureOut">
              <a:rPr lang="es-ES" smtClean="0"/>
              <a:t>17/03/2017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7066B-77C7-4DFC-8A79-B066F6F128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556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060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8321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40123" y="993642"/>
            <a:ext cx="7884682" cy="3255264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800" dirty="0"/>
              <a:t>Jornadas Técnicas para os </a:t>
            </a:r>
            <a:r>
              <a:rPr lang="es-ES_tradnl" sz="4800" dirty="0" err="1"/>
              <a:t>beneficiários</a:t>
            </a:r>
            <a:r>
              <a:rPr lang="es-ES_tradnl" sz="4800" dirty="0"/>
              <a:t> de </a:t>
            </a:r>
            <a:r>
              <a:rPr lang="es-ES_tradnl" sz="4800" dirty="0" err="1"/>
              <a:t>projetos</a:t>
            </a:r>
            <a:r>
              <a:rPr lang="es-ES_tradnl" sz="4800" dirty="0"/>
              <a:t> </a:t>
            </a:r>
            <a:r>
              <a:rPr lang="es-ES_tradnl" sz="4800" dirty="0" err="1"/>
              <a:t>aprovados</a:t>
            </a:r>
            <a:r>
              <a:rPr lang="es-ES_tradnl" sz="4800" dirty="0"/>
              <a:t> na 1ª </a:t>
            </a:r>
            <a:r>
              <a:rPr lang="es-ES_tradnl" sz="4800" dirty="0" err="1"/>
              <a:t>convocatória</a:t>
            </a:r>
            <a:r>
              <a:rPr lang="es-ES_tradnl" sz="4800" dirty="0"/>
              <a:t> do Programa INTERREG V-A MAC 2014-2020</a:t>
            </a:r>
            <a:endParaRPr lang="es-ES" sz="4800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00015" y="4494362"/>
            <a:ext cx="7315200" cy="1242204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s-ES_tradnl" b="1" i="1" dirty="0"/>
              <a:t>14 de </a:t>
            </a:r>
            <a:r>
              <a:rPr lang="es-ES_tradnl" b="1" i="1" dirty="0" err="1"/>
              <a:t>março</a:t>
            </a:r>
            <a:r>
              <a:rPr lang="es-ES_tradnl" b="1" i="1" dirty="0"/>
              <a:t> de 2017-Las Palmas de Gran Canaria</a:t>
            </a:r>
          </a:p>
          <a:p>
            <a:pPr algn="r"/>
            <a:r>
              <a:rPr lang="es-ES_tradnl" b="1" i="1" dirty="0"/>
              <a:t>16 de </a:t>
            </a:r>
            <a:r>
              <a:rPr lang="es-ES_tradnl" b="1" i="1" dirty="0" err="1"/>
              <a:t>março</a:t>
            </a:r>
            <a:r>
              <a:rPr lang="es-ES_tradnl" b="1" i="1" dirty="0"/>
              <a:t> de 2017-Santa Cruz de Tenerife</a:t>
            </a:r>
          </a:p>
          <a:p>
            <a:pPr algn="r"/>
            <a:r>
              <a:rPr lang="es-ES_tradnl" b="1" i="1" dirty="0"/>
              <a:t>20 de </a:t>
            </a:r>
            <a:r>
              <a:rPr lang="es-ES_tradnl" b="1" i="1" dirty="0" err="1"/>
              <a:t>março</a:t>
            </a:r>
            <a:r>
              <a:rPr lang="es-ES_tradnl" b="1" i="1" dirty="0"/>
              <a:t> de 2017-Funchal, Madeira</a:t>
            </a:r>
          </a:p>
          <a:p>
            <a:pPr algn="r"/>
            <a:r>
              <a:rPr lang="es-ES_tradnl" b="1" i="1" dirty="0"/>
              <a:t>22 de </a:t>
            </a:r>
            <a:r>
              <a:rPr lang="es-ES_tradnl" b="1" i="1" dirty="0" err="1"/>
              <a:t>março</a:t>
            </a:r>
            <a:r>
              <a:rPr lang="es-ES_tradnl" b="1" i="1" dirty="0"/>
              <a:t> de 2017-Angra do Heroísmo, </a:t>
            </a:r>
            <a:r>
              <a:rPr lang="es-ES_tradnl" b="1" i="1" dirty="0" err="1"/>
              <a:t>Terceira</a:t>
            </a:r>
            <a:r>
              <a:rPr lang="es-ES_tradnl" b="1" i="1" dirty="0"/>
              <a:t>, </a:t>
            </a:r>
            <a:r>
              <a:rPr lang="es-ES_tradnl" b="1" i="1" dirty="0" err="1"/>
              <a:t>Açores</a:t>
            </a:r>
            <a:endParaRPr lang="es-ES_tradnl" b="1" i="1" dirty="0"/>
          </a:p>
          <a:p>
            <a:endParaRPr lang="es-ES_tradnl" b="1" dirty="0" smtClean="0"/>
          </a:p>
          <a:p>
            <a:endParaRPr lang="es-ES" b="1" dirty="0"/>
          </a:p>
        </p:txBody>
      </p:sp>
      <p:pic>
        <p:nvPicPr>
          <p:cNvPr id="7" name="Imagen 6" descr="H:\PCT-MAC\PROGRAMA 2014-2020\Comunicación y Publicidad\Logos\Logos fondo transparente\Portugués\logo-alto_MAC 2014-2020_rgb_PT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233" y="4546186"/>
            <a:ext cx="2062175" cy="137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H:\PCT-MAC\PROGRAMA 2014-2020\Comunicación y Publicidad\Logos\Logos fondo transparente\Portugués\FEDR_rgb_P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126" y="993642"/>
            <a:ext cx="2532822" cy="821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474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SISTEMA INFORMÁTICO SIMAC</a:t>
            </a:r>
            <a:r>
              <a:rPr lang="es-ES_tradnl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A GESTÃO DOS PROJETOS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93" y="80485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CRIACÃO DE UTILIZADORES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3676993" y="234439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TAREFAS DO PROJETO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4535054" y="3672187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CRIAÇÃO DE DESPESAS PAGAS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4535054" y="3156630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PEDIDO DE ADIANTAMENTO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4535054" y="4183742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DECLARAÇÃO DE DESPESAS PAGAS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4535054" y="4690068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PEDIDOS DE PAGAMENTO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4535054" y="5665435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RELATÓRIOS DE EXECUÇÃO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3668253" y="158333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ACESSO AO PROJETO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4528429" y="5187020"/>
            <a:ext cx="6289964" cy="417109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PEDIDOS DE MODIFICAÇÃO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8" name="Imagen 17" descr="logo-ancho_MAC 2014-2020_rgb_P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FEDR_rgb_P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6" y="50699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905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 smtClean="0">
                <a:solidFill>
                  <a:srgbClr val="FF9900"/>
                </a:solidFill>
              </a:rPr>
              <a:t>ACESSO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256" y="3805412"/>
            <a:ext cx="4235389" cy="26052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531" y="728142"/>
            <a:ext cx="5799562" cy="279217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Imagen 8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2" y="37524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98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OBTENÇÃO DE CÓDIGOS DE ACESSO  PARA BENEFICIÁRIOS FEDER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96324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CRIAÇÃO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UTILIZADORES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6" name="CuadroTexto 15"/>
          <p:cNvSpPr txBox="1"/>
          <p:nvPr/>
        </p:nvSpPr>
        <p:spPr>
          <a:xfrm>
            <a:off x="5502653" y="1441118"/>
            <a:ext cx="377607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dirty="0"/>
              <a:t>Os pedidos de </a:t>
            </a:r>
            <a:r>
              <a:rPr lang="es-ES_tradnl" dirty="0" err="1"/>
              <a:t>acesso</a:t>
            </a:r>
            <a:r>
              <a:rPr lang="es-ES_tradnl" dirty="0"/>
              <a:t> </a:t>
            </a:r>
            <a:r>
              <a:rPr lang="es-ES_tradnl" dirty="0" err="1"/>
              <a:t>são</a:t>
            </a:r>
            <a:r>
              <a:rPr lang="es-ES_tradnl" dirty="0"/>
              <a:t> criados pelo </a:t>
            </a:r>
            <a:r>
              <a:rPr lang="es-ES_tradnl" dirty="0" err="1"/>
              <a:t>Beneficiário</a:t>
            </a:r>
            <a:r>
              <a:rPr lang="es-ES_tradnl" dirty="0"/>
              <a:t> Principal para os </a:t>
            </a:r>
            <a:r>
              <a:rPr lang="es-ES_tradnl" dirty="0" err="1"/>
              <a:t>beneficiários</a:t>
            </a:r>
            <a:r>
              <a:rPr lang="es-ES_tradnl" dirty="0"/>
              <a:t>  FEDER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6" y="2467204"/>
            <a:ext cx="7854909" cy="8682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69" y="3521845"/>
            <a:ext cx="8000278" cy="183644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708" y="5478358"/>
            <a:ext cx="2944247" cy="822415"/>
          </a:xfrm>
          <a:prstGeom prst="rect">
            <a:avLst/>
          </a:prstGeom>
        </p:spPr>
      </p:pic>
      <p:pic>
        <p:nvPicPr>
          <p:cNvPr id="14" name="Imagen 13" descr="logo-ancho_MAC 2014-2020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9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FEDR_rgb_P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11" y="31195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1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OBTENÇÃO DE CÓDIGOS DE ACESSO  PARA BENEFICIÁRIOS FEDER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CRIAÇÃO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UTILIZADORES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6" name="CuadroTexto 15"/>
          <p:cNvSpPr txBox="1"/>
          <p:nvPr/>
        </p:nvSpPr>
        <p:spPr>
          <a:xfrm>
            <a:off x="3691107" y="1731555"/>
            <a:ext cx="224364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/>
              <a:t>O </a:t>
            </a:r>
            <a:r>
              <a:rPr lang="es-ES_tradnl" dirty="0" err="1"/>
              <a:t>Beneficiário</a:t>
            </a:r>
            <a:r>
              <a:rPr lang="es-ES_tradnl" dirty="0"/>
              <a:t> Principal </a:t>
            </a:r>
            <a:r>
              <a:rPr lang="es-ES_tradnl" dirty="0" err="1"/>
              <a:t>preenche</a:t>
            </a:r>
            <a:r>
              <a:rPr lang="es-ES_tradnl" dirty="0"/>
              <a:t> este </a:t>
            </a:r>
            <a:r>
              <a:rPr lang="es-ES_tradnl" dirty="0" err="1"/>
              <a:t>formulário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728836" y="4183810"/>
            <a:ext cx="224364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/>
              <a:t>O </a:t>
            </a:r>
            <a:r>
              <a:rPr lang="es-ES_tradnl" dirty="0" err="1"/>
              <a:t>Beneficiário</a:t>
            </a:r>
            <a:r>
              <a:rPr lang="es-ES_tradnl" dirty="0"/>
              <a:t> FEDER recebe este </a:t>
            </a:r>
            <a:r>
              <a:rPr lang="es-ES_tradnl" dirty="0" err="1"/>
              <a:t>correio</a:t>
            </a:r>
            <a:r>
              <a:rPr lang="es-ES_tradnl" dirty="0"/>
              <a:t> </a:t>
            </a:r>
            <a:r>
              <a:rPr lang="es-ES_tradnl" dirty="0" err="1"/>
              <a:t>eletrónico</a:t>
            </a:r>
            <a:r>
              <a:rPr lang="es-ES_tradnl" dirty="0"/>
              <a:t> para </a:t>
            </a:r>
            <a:r>
              <a:rPr lang="es-ES_tradnl" dirty="0" err="1"/>
              <a:t>ativar</a:t>
            </a:r>
            <a:r>
              <a:rPr lang="es-ES_tradnl" dirty="0"/>
              <a:t> a </a:t>
            </a:r>
            <a:r>
              <a:rPr lang="es-ES_tradnl" dirty="0" err="1"/>
              <a:t>sua</a:t>
            </a:r>
            <a:r>
              <a:rPr lang="es-ES_tradnl" dirty="0"/>
              <a:t> </a:t>
            </a:r>
            <a:r>
              <a:rPr lang="es-ES_tradnl" dirty="0" err="1"/>
              <a:t>palavra</a:t>
            </a:r>
            <a:r>
              <a:rPr lang="es-ES_tradnl" dirty="0"/>
              <a:t> chave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294255" y="5997818"/>
            <a:ext cx="322811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400" dirty="0"/>
              <a:t>Posteriormente pode-se alterar </a:t>
            </a:r>
            <a:r>
              <a:rPr lang="es-ES_tradnl" sz="1400" dirty="0" err="1"/>
              <a:t>através</a:t>
            </a:r>
            <a:r>
              <a:rPr lang="es-ES_tradnl" sz="1400" dirty="0"/>
              <a:t> de “Recuperar </a:t>
            </a:r>
            <a:r>
              <a:rPr lang="es-ES_tradnl" sz="1400" dirty="0" err="1"/>
              <a:t>Password</a:t>
            </a:r>
            <a:r>
              <a:rPr lang="es-ES_tradnl" sz="1400" dirty="0"/>
              <a:t>”</a:t>
            </a:r>
            <a:endParaRPr lang="es-ES" sz="1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850" y="1316090"/>
            <a:ext cx="4704491" cy="25143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786" y="3945758"/>
            <a:ext cx="4844860" cy="1893025"/>
          </a:xfrm>
          <a:prstGeom prst="rect">
            <a:avLst/>
          </a:prstGeom>
        </p:spPr>
      </p:pic>
      <p:cxnSp>
        <p:nvCxnSpPr>
          <p:cNvPr id="12" name="Conector recto de flecha 11"/>
          <p:cNvCxnSpPr/>
          <p:nvPr/>
        </p:nvCxnSpPr>
        <p:spPr>
          <a:xfrm>
            <a:off x="7481455" y="5384800"/>
            <a:ext cx="2152072" cy="6130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86612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7" y="35118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0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ACESSO AO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263874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ACESSO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AO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 PROJETO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7" y="1605281"/>
            <a:ext cx="7799098" cy="11286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75" y="3169999"/>
            <a:ext cx="5667375" cy="1724025"/>
          </a:xfrm>
          <a:prstGeom prst="rect">
            <a:avLst/>
          </a:prstGeom>
        </p:spPr>
      </p:pic>
      <p:pic>
        <p:nvPicPr>
          <p:cNvPr id="11" name="Imagen 10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2" y="50777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54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73577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PEDIDO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ADIANTAMENTO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3718814" y="1304782"/>
            <a:ext cx="3810569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/>
              <a:t>A </a:t>
            </a:r>
            <a:r>
              <a:rPr lang="es-ES_tradnl" dirty="0" err="1"/>
              <a:t>tarefa</a:t>
            </a:r>
            <a:r>
              <a:rPr lang="es-ES_tradnl" dirty="0"/>
              <a:t> “Pedido de </a:t>
            </a:r>
            <a:r>
              <a:rPr lang="es-ES_tradnl" dirty="0" err="1"/>
              <a:t>Adiantamento</a:t>
            </a:r>
            <a:r>
              <a:rPr lang="es-ES_tradnl" dirty="0"/>
              <a:t>” é criada e </a:t>
            </a:r>
            <a:r>
              <a:rPr lang="es-ES_tradnl" dirty="0" err="1"/>
              <a:t>preenchida</a:t>
            </a:r>
            <a:r>
              <a:rPr lang="es-ES_tradnl" dirty="0"/>
              <a:t> por cada </a:t>
            </a:r>
            <a:r>
              <a:rPr lang="es-ES_tradnl" dirty="0" err="1"/>
              <a:t>Beneficiário</a:t>
            </a:r>
            <a:r>
              <a:rPr lang="es-ES_tradnl" dirty="0"/>
              <a:t> FEDER que pretende solicitar o </a:t>
            </a:r>
            <a:r>
              <a:rPr lang="es-ES_tradnl" dirty="0" err="1"/>
              <a:t>adiantamento</a:t>
            </a:r>
            <a:r>
              <a:rPr lang="es-ES_tradnl" dirty="0"/>
              <a:t>….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718814" y="2590525"/>
            <a:ext cx="378747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/>
              <a:t>… mas o </a:t>
            </a:r>
            <a:r>
              <a:rPr lang="es-ES_tradnl" dirty="0" err="1"/>
              <a:t>Beneficiário</a:t>
            </a:r>
            <a:r>
              <a:rPr lang="es-ES_tradnl" dirty="0"/>
              <a:t> Principal: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/>
              <a:t>faz a </a:t>
            </a:r>
            <a:r>
              <a:rPr lang="es-ES_tradnl" dirty="0" err="1"/>
              <a:t>revisão</a:t>
            </a:r>
            <a:endParaRPr lang="es-ES_trad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/>
              <a:t>finaliza a </a:t>
            </a:r>
            <a:r>
              <a:rPr lang="es-ES_tradnl" dirty="0" err="1"/>
              <a:t>tarefa</a:t>
            </a:r>
            <a:endParaRPr lang="es-ES_trad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/>
              <a:t>imprime, </a:t>
            </a:r>
            <a:r>
              <a:rPr lang="es-ES_tradnl" dirty="0" err="1"/>
              <a:t>assina</a:t>
            </a:r>
            <a:r>
              <a:rPr lang="es-ES_tradnl" dirty="0"/>
              <a:t> e carimba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schemeClr val="tx1"/>
                </a:solidFill>
              </a:rPr>
              <a:t>coloca </a:t>
            </a:r>
            <a:r>
              <a:rPr lang="es-ES_tradnl" dirty="0"/>
              <a:t>o documento digitalizado no </a:t>
            </a:r>
            <a:r>
              <a:rPr lang="es-ES_tradnl" dirty="0" err="1"/>
              <a:t>repositório</a:t>
            </a:r>
            <a:r>
              <a:rPr lang="es-ES_tradnl" dirty="0"/>
              <a:t> de documentos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dirty="0"/>
              <a:t>informa a la SC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647" y="1304782"/>
            <a:ext cx="3850726" cy="339638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107" y="4984263"/>
            <a:ext cx="7831266" cy="1385956"/>
          </a:xfrm>
          <a:prstGeom prst="rect">
            <a:avLst/>
          </a:prstGeom>
        </p:spPr>
      </p:pic>
      <p:pic>
        <p:nvPicPr>
          <p:cNvPr id="13" name="Imagen 12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2" y="8614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6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PEDIDO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ADIANTAMENTO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24" name="Flecha arriba 23"/>
          <p:cNvSpPr/>
          <p:nvPr/>
        </p:nvSpPr>
        <p:spPr>
          <a:xfrm>
            <a:off x="4255922" y="5209642"/>
            <a:ext cx="212436" cy="322939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/>
          <p:cNvSpPr txBox="1"/>
          <p:nvPr/>
        </p:nvSpPr>
        <p:spPr>
          <a:xfrm>
            <a:off x="4165046" y="5514107"/>
            <a:ext cx="54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BP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7" y="2094680"/>
            <a:ext cx="2209800" cy="3124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196" y="1308271"/>
            <a:ext cx="4368149" cy="263811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196" y="4017513"/>
            <a:ext cx="4368149" cy="113024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3310" y="5218880"/>
            <a:ext cx="4378036" cy="1437389"/>
          </a:xfrm>
          <a:prstGeom prst="rect">
            <a:avLst/>
          </a:prstGeom>
        </p:spPr>
      </p:pic>
      <p:cxnSp>
        <p:nvCxnSpPr>
          <p:cNvPr id="15" name="Conector recto de flecha 14"/>
          <p:cNvCxnSpPr/>
          <p:nvPr/>
        </p:nvCxnSpPr>
        <p:spPr>
          <a:xfrm flipV="1">
            <a:off x="5569527" y="2650836"/>
            <a:ext cx="1025237" cy="304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5615709" y="3260436"/>
            <a:ext cx="1043709" cy="11822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5735782" y="3666836"/>
            <a:ext cx="932873" cy="785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5366327" y="3946389"/>
            <a:ext cx="1293091" cy="1706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n 28" descr="logo-ancho_MAC 2014-2020_rgb_P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60107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 descr="FEDR_rgb_P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6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28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55039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CRIAÇÃO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 DESPESAS PAGAS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3774233" y="4608308"/>
            <a:ext cx="761311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Os </a:t>
            </a:r>
            <a:r>
              <a:rPr lang="es-ES" dirty="0" err="1"/>
              <a:t>beneficiários</a:t>
            </a:r>
            <a:r>
              <a:rPr lang="es-ES" dirty="0"/>
              <a:t> dos </a:t>
            </a:r>
            <a:r>
              <a:rPr lang="es-ES" dirty="0" err="1"/>
              <a:t>projetos</a:t>
            </a:r>
            <a:r>
              <a:rPr lang="es-ES" dirty="0"/>
              <a:t> </a:t>
            </a:r>
            <a:r>
              <a:rPr lang="es-ES" dirty="0" err="1"/>
              <a:t>podem</a:t>
            </a:r>
            <a:r>
              <a:rPr lang="es-ES" dirty="0"/>
              <a:t> ir </a:t>
            </a:r>
            <a:r>
              <a:rPr lang="es-ES" dirty="0" err="1"/>
              <a:t>introduzindo</a:t>
            </a:r>
            <a:r>
              <a:rPr lang="es-ES" dirty="0"/>
              <a:t> as </a:t>
            </a:r>
            <a:r>
              <a:rPr lang="es-ES" dirty="0" err="1"/>
              <a:t>despesas</a:t>
            </a:r>
            <a:r>
              <a:rPr lang="es-ES" dirty="0"/>
              <a:t> </a:t>
            </a:r>
            <a:r>
              <a:rPr lang="es-ES" dirty="0" err="1"/>
              <a:t>já</a:t>
            </a:r>
            <a:r>
              <a:rPr lang="es-ES" dirty="0"/>
              <a:t> pagas </a:t>
            </a:r>
            <a:r>
              <a:rPr lang="es-ES" dirty="0" err="1"/>
              <a:t>há</a:t>
            </a:r>
            <a:r>
              <a:rPr lang="es-ES" dirty="0"/>
              <a:t> medida que </a:t>
            </a:r>
            <a:r>
              <a:rPr lang="es-ES" dirty="0" err="1"/>
              <a:t>vão</a:t>
            </a:r>
            <a:r>
              <a:rPr lang="es-ES" dirty="0"/>
              <a:t> </a:t>
            </a:r>
            <a:r>
              <a:rPr lang="es-ES" dirty="0" err="1"/>
              <a:t>executando</a:t>
            </a:r>
            <a:r>
              <a:rPr lang="es-ES" dirty="0"/>
              <a:t> e, </a:t>
            </a:r>
            <a:r>
              <a:rPr lang="es-ES" dirty="0" err="1"/>
              <a:t>quando</a:t>
            </a:r>
            <a:r>
              <a:rPr lang="es-ES" dirty="0"/>
              <a:t> </a:t>
            </a:r>
            <a:r>
              <a:rPr lang="es-ES" dirty="0" err="1"/>
              <a:t>necessário</a:t>
            </a:r>
            <a:r>
              <a:rPr lang="es-ES" dirty="0"/>
              <a:t> ,de </a:t>
            </a:r>
            <a:r>
              <a:rPr lang="es-ES" dirty="0" err="1"/>
              <a:t>acordo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 o </a:t>
            </a:r>
            <a:r>
              <a:rPr lang="es-ES" dirty="0" err="1"/>
              <a:t>calendário</a:t>
            </a:r>
            <a:r>
              <a:rPr lang="es-ES" dirty="0"/>
              <a:t> </a:t>
            </a:r>
            <a:r>
              <a:rPr lang="es-ES" dirty="0" err="1"/>
              <a:t>estabelecido</a:t>
            </a:r>
            <a:r>
              <a:rPr lang="es-ES" dirty="0"/>
              <a:t>, </a:t>
            </a:r>
            <a:r>
              <a:rPr lang="es-ES" dirty="0" err="1"/>
              <a:t>executar</a:t>
            </a:r>
            <a:r>
              <a:rPr lang="es-ES" dirty="0"/>
              <a:t> a </a:t>
            </a:r>
            <a:r>
              <a:rPr lang="es-ES" dirty="0" err="1"/>
              <a:t>declaração</a:t>
            </a:r>
            <a:r>
              <a:rPr lang="es-ES" dirty="0"/>
              <a:t> de </a:t>
            </a:r>
            <a:r>
              <a:rPr lang="es-ES" dirty="0" err="1"/>
              <a:t>despesas</a:t>
            </a:r>
            <a:r>
              <a:rPr lang="es-ES" dirty="0"/>
              <a:t> pagas ,agrupando as </a:t>
            </a:r>
            <a:r>
              <a:rPr lang="es-ES" dirty="0" err="1"/>
              <a:t>despesas</a:t>
            </a:r>
            <a:r>
              <a:rPr lang="es-ES" dirty="0"/>
              <a:t> pagas a </a:t>
            </a:r>
            <a:r>
              <a:rPr lang="es-ES" dirty="0" err="1"/>
              <a:t>apresentar</a:t>
            </a:r>
            <a:r>
              <a:rPr lang="es-ES" dirty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7" y="1384871"/>
            <a:ext cx="7815322" cy="2845384"/>
          </a:xfrm>
          <a:prstGeom prst="rect">
            <a:avLst/>
          </a:prstGeom>
        </p:spPr>
      </p:pic>
      <p:pic>
        <p:nvPicPr>
          <p:cNvPr id="10" name="Imagen 9" descr="logo-ancho_MAC 2014-2020_rgb_P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FEDR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7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89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975179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CRIAÇÃO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DE DESPESAS PAGAS</a:t>
                      </a: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8979305" y="5438918"/>
            <a:ext cx="250089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 smtClean="0"/>
              <a:t>Para </a:t>
            </a:r>
            <a:r>
              <a:rPr lang="es-ES_tradnl" sz="1600" dirty="0"/>
              <a:t>as restantes </a:t>
            </a:r>
            <a:r>
              <a:rPr lang="es-ES_tradnl" sz="1600" dirty="0" err="1"/>
              <a:t>despesas</a:t>
            </a:r>
            <a:r>
              <a:rPr lang="es-ES_tradnl" sz="1600" dirty="0"/>
              <a:t> (</a:t>
            </a:r>
            <a:r>
              <a:rPr lang="es-ES_tradnl" sz="1600" dirty="0" err="1"/>
              <a:t>com</a:t>
            </a:r>
            <a:r>
              <a:rPr lang="es-ES_tradnl" sz="1600" dirty="0"/>
              <a:t> </a:t>
            </a:r>
            <a:r>
              <a:rPr lang="es-ES_tradnl" sz="1600" dirty="0" err="1" smtClean="0"/>
              <a:t>fatura</a:t>
            </a:r>
            <a:r>
              <a:rPr lang="es-ES_tradnl" sz="1600" dirty="0" smtClean="0"/>
              <a:t>)</a:t>
            </a:r>
            <a:endParaRPr lang="es-ES" sz="1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7" y="1306472"/>
            <a:ext cx="7789093" cy="3579564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9080536" y="2238956"/>
            <a:ext cx="250568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Para </a:t>
            </a:r>
            <a:r>
              <a:rPr lang="es-ES_tradnl" sz="1600" dirty="0" err="1"/>
              <a:t>despesas</a:t>
            </a:r>
            <a:r>
              <a:rPr lang="es-ES_tradnl" sz="1600" dirty="0"/>
              <a:t> de </a:t>
            </a:r>
            <a:r>
              <a:rPr lang="es-ES_tradnl" sz="1600" dirty="0" err="1"/>
              <a:t>pessoal</a:t>
            </a:r>
            <a:r>
              <a:rPr lang="es-ES_tradnl" sz="1600" dirty="0"/>
              <a:t> por </a:t>
            </a:r>
            <a:r>
              <a:rPr lang="es-ES_tradnl" sz="1600" dirty="0" err="1"/>
              <a:t>custos</a:t>
            </a:r>
            <a:r>
              <a:rPr lang="es-ES_tradnl" sz="1600" dirty="0"/>
              <a:t> </a:t>
            </a:r>
            <a:r>
              <a:rPr lang="es-ES_tradnl" sz="1600" dirty="0" err="1"/>
              <a:t>unitários</a:t>
            </a:r>
            <a:endParaRPr lang="es-ES" sz="1600" dirty="0"/>
          </a:p>
        </p:txBody>
      </p:sp>
      <p:cxnSp>
        <p:nvCxnSpPr>
          <p:cNvPr id="10" name="Conector recto de flecha 9"/>
          <p:cNvCxnSpPr>
            <a:stCxn id="14" idx="2"/>
          </p:cNvCxnSpPr>
          <p:nvPr/>
        </p:nvCxnSpPr>
        <p:spPr>
          <a:xfrm flipH="1">
            <a:off x="9360856" y="2823731"/>
            <a:ext cx="972520" cy="15732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>
            <a:stCxn id="14" idx="2"/>
          </p:cNvCxnSpPr>
          <p:nvPr/>
        </p:nvCxnSpPr>
        <p:spPr>
          <a:xfrm>
            <a:off x="10333376" y="2823731"/>
            <a:ext cx="754676" cy="16000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10101357" y="4850752"/>
            <a:ext cx="0" cy="5488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 descr="logo-ancho_MAC 2014-2020_rgb_P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7336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FEDR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2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2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80609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CRIAR OUTRA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 DESPESA  DIRETA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104" y="1385455"/>
            <a:ext cx="7994414" cy="3168582"/>
          </a:xfrm>
          <a:prstGeom prst="rect">
            <a:avLst/>
          </a:prstGeom>
        </p:spPr>
      </p:pic>
      <p:pic>
        <p:nvPicPr>
          <p:cNvPr id="10" name="Imagen 9" descr="logo-ancho_MAC 2014-2020_rgb_P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7336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FEDR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6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96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71888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CRIAR OUTRA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 DESPESA  DIRETA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930" y="5477308"/>
            <a:ext cx="942975" cy="447675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048" y="1524237"/>
            <a:ext cx="6715125" cy="136207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48" y="3015558"/>
            <a:ext cx="4324350" cy="1143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48" y="4287804"/>
            <a:ext cx="7708653" cy="989303"/>
          </a:xfrm>
          <a:prstGeom prst="rect">
            <a:avLst/>
          </a:prstGeom>
        </p:spPr>
      </p:pic>
      <p:pic>
        <p:nvPicPr>
          <p:cNvPr id="15" name="Imagen 14" descr="logo-ancho_MAC 2014-2020_rgb_P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FEDR_rgb_P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2" y="-3326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70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525951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CRIAR DESPESAS 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COM PESSOAL (</a:t>
                      </a:r>
                      <a:r>
                        <a:rPr lang="es-ES_tradnl" baseline="0" dirty="0" err="1" smtClean="0">
                          <a:solidFill>
                            <a:srgbClr val="002060"/>
                          </a:solidFill>
                        </a:rPr>
                        <a:t>custos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 err="1" smtClean="0">
                          <a:solidFill>
                            <a:srgbClr val="002060"/>
                          </a:solidFill>
                        </a:rPr>
                        <a:t>unitários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10197"/>
              </p:ext>
            </p:extLst>
          </p:nvPr>
        </p:nvGraphicFramePr>
        <p:xfrm>
          <a:off x="3691107" y="1372673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LISTA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TRABALHADORES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6" y="1922104"/>
            <a:ext cx="7831267" cy="8123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578" y="2913087"/>
            <a:ext cx="2814076" cy="3082900"/>
          </a:xfrm>
          <a:prstGeom prst="rect">
            <a:avLst/>
          </a:prstGeom>
        </p:spPr>
      </p:pic>
      <p:cxnSp>
        <p:nvCxnSpPr>
          <p:cNvPr id="19" name="Conector recto de flecha 18"/>
          <p:cNvCxnSpPr>
            <a:endCxn id="20" idx="1"/>
          </p:cNvCxnSpPr>
          <p:nvPr/>
        </p:nvCxnSpPr>
        <p:spPr>
          <a:xfrm>
            <a:off x="5347855" y="4110182"/>
            <a:ext cx="1913846" cy="12918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>
            <a:endCxn id="11" idx="1"/>
          </p:cNvCxnSpPr>
          <p:nvPr/>
        </p:nvCxnSpPr>
        <p:spPr>
          <a:xfrm flipV="1">
            <a:off x="5469845" y="3841775"/>
            <a:ext cx="1791856" cy="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701" y="2913087"/>
            <a:ext cx="1309508" cy="185737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1701" y="4973396"/>
            <a:ext cx="2990850" cy="857250"/>
          </a:xfrm>
          <a:prstGeom prst="rect">
            <a:avLst/>
          </a:prstGeom>
        </p:spPr>
      </p:pic>
      <p:pic>
        <p:nvPicPr>
          <p:cNvPr id="23" name="Imagen 22" descr="logo-ancho_MAC 2014-2020_rgb_P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46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FEDR_rgb_P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58" y="37524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73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CRIAR DESPESAS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COM PESSOAL (</a:t>
                      </a:r>
                      <a:r>
                        <a:rPr lang="es-ES_tradnl" baseline="0" dirty="0" err="1" smtClean="0">
                          <a:solidFill>
                            <a:srgbClr val="002060"/>
                          </a:solidFill>
                        </a:rPr>
                        <a:t>custos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ES_tradnl" baseline="0" dirty="0" err="1" smtClean="0">
                          <a:solidFill>
                            <a:srgbClr val="002060"/>
                          </a:solidFill>
                        </a:rPr>
                        <a:t>unitários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43580"/>
              </p:ext>
            </p:extLst>
          </p:nvPr>
        </p:nvGraphicFramePr>
        <p:xfrm>
          <a:off x="3691107" y="1372673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CRIAR DESPESAS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COM PESSOAL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CuadroTexto 25"/>
          <p:cNvSpPr txBox="1"/>
          <p:nvPr/>
        </p:nvSpPr>
        <p:spPr>
          <a:xfrm>
            <a:off x="4110182" y="4230257"/>
            <a:ext cx="710276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/>
              <a:t>É </a:t>
            </a:r>
            <a:r>
              <a:rPr lang="es-ES_tradnl" sz="1600" dirty="0" err="1"/>
              <a:t>gerado</a:t>
            </a:r>
            <a:r>
              <a:rPr lang="es-ES_tradnl" sz="1600" dirty="0"/>
              <a:t> </a:t>
            </a:r>
            <a:r>
              <a:rPr lang="es-ES_tradnl" sz="1600" dirty="0" err="1"/>
              <a:t>diretamente</a:t>
            </a:r>
            <a:r>
              <a:rPr lang="es-ES_tradnl" sz="1600" dirty="0"/>
              <a:t> no SIMAC2020  </a:t>
            </a:r>
            <a:r>
              <a:rPr lang="es-ES_tradnl" sz="1600" dirty="0" err="1"/>
              <a:t>com</a:t>
            </a:r>
            <a:r>
              <a:rPr lang="es-ES_tradnl" sz="1600" dirty="0"/>
              <a:t> a </a:t>
            </a:r>
            <a:r>
              <a:rPr lang="es-ES_tradnl" sz="1600" dirty="0" err="1"/>
              <a:t>informação</a:t>
            </a:r>
            <a:r>
              <a:rPr lang="es-ES_tradnl" sz="1600" dirty="0"/>
              <a:t> da lista de </a:t>
            </a:r>
            <a:r>
              <a:rPr lang="es-ES_tradnl" sz="1600" dirty="0" err="1"/>
              <a:t>trabalhadores</a:t>
            </a:r>
            <a:endParaRPr lang="es-ES" sz="16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4054763" y="4978399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err="1"/>
              <a:t>Só</a:t>
            </a:r>
            <a:r>
              <a:rPr lang="es-ES_tradnl" sz="1600" dirty="0"/>
              <a:t> se pode imputar </a:t>
            </a:r>
            <a:r>
              <a:rPr lang="es-ES_tradnl" sz="1600" dirty="0" err="1"/>
              <a:t>despesas</a:t>
            </a:r>
            <a:r>
              <a:rPr lang="es-ES_tradnl" sz="1600" dirty="0"/>
              <a:t> </a:t>
            </a:r>
            <a:r>
              <a:rPr lang="es-ES_tradnl" sz="1600" dirty="0" err="1"/>
              <a:t>com</a:t>
            </a:r>
            <a:r>
              <a:rPr lang="es-ES_tradnl" sz="1600" dirty="0"/>
              <a:t> </a:t>
            </a:r>
            <a:r>
              <a:rPr lang="es-ES_tradnl" sz="1600" dirty="0" err="1"/>
              <a:t>pessoal</a:t>
            </a:r>
            <a:r>
              <a:rPr lang="es-ES_tradnl" sz="1600" dirty="0"/>
              <a:t> na </a:t>
            </a:r>
            <a:r>
              <a:rPr lang="es-ES_tradnl" sz="1600" dirty="0" err="1"/>
              <a:t>atividade</a:t>
            </a:r>
            <a:r>
              <a:rPr lang="es-ES_tradnl" sz="1600" dirty="0"/>
              <a:t> de </a:t>
            </a:r>
            <a:r>
              <a:rPr lang="es-ES_tradnl" sz="1600" dirty="0" err="1"/>
              <a:t>Execução</a:t>
            </a:r>
            <a:endParaRPr lang="es-ES" sz="1600" dirty="0"/>
          </a:p>
        </p:txBody>
      </p:sp>
      <p:sp>
        <p:nvSpPr>
          <p:cNvPr id="36" name="CuadroTexto 35"/>
          <p:cNvSpPr txBox="1"/>
          <p:nvPr/>
        </p:nvSpPr>
        <p:spPr>
          <a:xfrm>
            <a:off x="8986981" y="4988940"/>
            <a:ext cx="2443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err="1"/>
              <a:t>Deve</a:t>
            </a:r>
            <a:r>
              <a:rPr lang="es-ES_tradnl" sz="1600" dirty="0"/>
              <a:t> coincidir </a:t>
            </a:r>
            <a:r>
              <a:rPr lang="es-ES_tradnl" sz="1600" dirty="0" err="1"/>
              <a:t>com</a:t>
            </a:r>
            <a:r>
              <a:rPr lang="es-ES_tradnl" sz="1600" dirty="0"/>
              <a:t> a </a:t>
            </a:r>
            <a:r>
              <a:rPr lang="es-ES_tradnl" sz="1600" dirty="0" err="1"/>
              <a:t>Folha</a:t>
            </a:r>
            <a:r>
              <a:rPr lang="es-ES_tradnl" sz="1600" dirty="0"/>
              <a:t>  de </a:t>
            </a:r>
            <a:r>
              <a:rPr lang="es-ES_tradnl" sz="1600" dirty="0" err="1"/>
              <a:t>Registo</a:t>
            </a:r>
            <a:r>
              <a:rPr lang="es-ES_tradnl" sz="1600" dirty="0"/>
              <a:t> </a:t>
            </a:r>
            <a:r>
              <a:rPr lang="es-ES_tradnl" sz="1600" dirty="0" err="1"/>
              <a:t>Diário</a:t>
            </a:r>
            <a:r>
              <a:rPr lang="es-ES_tradnl" sz="1600" dirty="0"/>
              <a:t> das </a:t>
            </a:r>
            <a:r>
              <a:rPr lang="es-ES_tradnl" sz="1600" dirty="0" err="1"/>
              <a:t>Tarefas</a:t>
            </a:r>
            <a:r>
              <a:rPr lang="es-ES_tradnl" sz="1600" dirty="0"/>
              <a:t> </a:t>
            </a:r>
            <a:r>
              <a:rPr lang="es-ES_tradnl" sz="1600" dirty="0" err="1"/>
              <a:t>Executadas</a:t>
            </a:r>
            <a:endParaRPr lang="es-ES_tradnl" sz="1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271" y="1927259"/>
            <a:ext cx="8032583" cy="2014704"/>
          </a:xfrm>
          <a:prstGeom prst="rect">
            <a:avLst/>
          </a:prstGeom>
        </p:spPr>
      </p:pic>
      <p:cxnSp>
        <p:nvCxnSpPr>
          <p:cNvPr id="25" name="Conector recto de flecha 24"/>
          <p:cNvCxnSpPr/>
          <p:nvPr/>
        </p:nvCxnSpPr>
        <p:spPr>
          <a:xfrm flipV="1">
            <a:off x="4673601" y="3314100"/>
            <a:ext cx="1" cy="8993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V="1">
            <a:off x="6650147" y="3321676"/>
            <a:ext cx="1" cy="8993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7684655" y="2641600"/>
            <a:ext cx="9236" cy="1579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 flipV="1">
            <a:off x="9970655" y="2641600"/>
            <a:ext cx="9236" cy="1579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flipH="1" flipV="1">
            <a:off x="10957766" y="2868969"/>
            <a:ext cx="13853" cy="1353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/>
          <p:nvPr/>
        </p:nvCxnSpPr>
        <p:spPr>
          <a:xfrm rot="16200000" flipH="1">
            <a:off x="7777631" y="4165084"/>
            <a:ext cx="1958109" cy="271293"/>
          </a:xfrm>
          <a:prstGeom prst="bentConnector3">
            <a:avLst>
              <a:gd name="adj1" fmla="val 99528"/>
            </a:avLst>
          </a:prstGeom>
          <a:ln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angular 28"/>
          <p:cNvCxnSpPr/>
          <p:nvPr/>
        </p:nvCxnSpPr>
        <p:spPr>
          <a:xfrm rot="16200000" flipH="1">
            <a:off x="2748491" y="3934870"/>
            <a:ext cx="2248954" cy="440875"/>
          </a:xfrm>
          <a:prstGeom prst="bentConnector3">
            <a:avLst>
              <a:gd name="adj1" fmla="val 100516"/>
            </a:avLst>
          </a:prstGeom>
          <a:ln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 descr="logo-ancho_MAC 2014-2020_rgb_P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 descr="FEDR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7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834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60493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DECLARAÇÃO DE DESPESAS PAGAS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6" y="1547981"/>
            <a:ext cx="7819597" cy="29131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105" y="4839899"/>
            <a:ext cx="7900531" cy="953857"/>
          </a:xfrm>
          <a:prstGeom prst="rect">
            <a:avLst/>
          </a:prstGeom>
        </p:spPr>
      </p:pic>
      <p:pic>
        <p:nvPicPr>
          <p:cNvPr id="12" name="Imagen 11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2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7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068091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DECLARAÇÃO DE DESPESAS PAGAS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644" y="1327832"/>
            <a:ext cx="5000192" cy="19259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081" y="3463818"/>
            <a:ext cx="7397317" cy="2999681"/>
          </a:xfrm>
          <a:prstGeom prst="rect">
            <a:avLst/>
          </a:prstGeom>
        </p:spPr>
      </p:pic>
      <p:pic>
        <p:nvPicPr>
          <p:cNvPr id="11" name="Imagen 10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9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84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57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661866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DECLARAÇÃO DE DESPESAS PAGAS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6373091" y="3971912"/>
            <a:ext cx="462741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err="1"/>
              <a:t>Depois</a:t>
            </a:r>
            <a:r>
              <a:rPr lang="es-ES_tradnl" sz="1600" dirty="0"/>
              <a:t> de “enviar </a:t>
            </a:r>
            <a:r>
              <a:rPr lang="es-ES_tradnl" sz="1600" dirty="0" err="1"/>
              <a:t>declaração</a:t>
            </a:r>
            <a:r>
              <a:rPr lang="es-ES_tradnl" sz="1600" dirty="0"/>
              <a:t>”: </a:t>
            </a:r>
            <a:r>
              <a:rPr lang="es-ES_tradnl" sz="1600" dirty="0" err="1"/>
              <a:t>descarregar</a:t>
            </a:r>
            <a:r>
              <a:rPr lang="es-ES_tradnl" sz="1600" dirty="0"/>
              <a:t> (</a:t>
            </a:r>
            <a:r>
              <a:rPr lang="es-ES_tradnl" sz="1600" dirty="0" err="1"/>
              <a:t>declaração</a:t>
            </a:r>
            <a:r>
              <a:rPr lang="es-ES_tradnl" sz="1600" dirty="0"/>
              <a:t> e anexos), imprimir, </a:t>
            </a:r>
            <a:r>
              <a:rPr lang="es-ES_tradnl" sz="1600" dirty="0" err="1"/>
              <a:t>assinar</a:t>
            </a:r>
            <a:r>
              <a:rPr lang="es-ES_tradnl" sz="1600" dirty="0"/>
              <a:t>, carimbar e enviar os respetivos </a:t>
            </a:r>
            <a:r>
              <a:rPr lang="es-ES_tradnl" sz="1600" dirty="0" err="1"/>
              <a:t>originais</a:t>
            </a:r>
            <a:r>
              <a:rPr lang="es-ES_tradnl" sz="1600" dirty="0"/>
              <a:t> por </a:t>
            </a:r>
            <a:r>
              <a:rPr lang="es-ES_tradnl" sz="1600" dirty="0" err="1"/>
              <a:t>correio</a:t>
            </a:r>
            <a:r>
              <a:rPr lang="es-ES_tradnl" sz="1600" dirty="0"/>
              <a:t> </a:t>
            </a:r>
            <a:r>
              <a:rPr lang="es-ES_tradnl" sz="1600" dirty="0" err="1"/>
              <a:t>ao</a:t>
            </a:r>
            <a:r>
              <a:rPr lang="es-ES_tradnl" sz="1600" dirty="0"/>
              <a:t> </a:t>
            </a:r>
            <a:r>
              <a:rPr lang="es-ES_tradnl" sz="1600" dirty="0" err="1"/>
              <a:t>Correspondente</a:t>
            </a:r>
            <a:r>
              <a:rPr lang="es-ES_tradnl" sz="1600" dirty="0"/>
              <a:t> Regional</a:t>
            </a:r>
            <a:endParaRPr lang="es-ES" sz="16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6373091" y="5297054"/>
            <a:ext cx="462741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err="1"/>
              <a:t>Depois</a:t>
            </a:r>
            <a:r>
              <a:rPr lang="es-ES_tradnl" sz="1600" dirty="0"/>
              <a:t> de enviada, a </a:t>
            </a:r>
            <a:r>
              <a:rPr lang="es-ES_tradnl" sz="1600" dirty="0" err="1"/>
              <a:t>declaração</a:t>
            </a:r>
            <a:r>
              <a:rPr lang="es-ES_tradnl" sz="1600" dirty="0"/>
              <a:t> </a:t>
            </a:r>
            <a:r>
              <a:rPr lang="es-ES_tradnl" sz="1600" dirty="0" err="1"/>
              <a:t>passa</a:t>
            </a:r>
            <a:r>
              <a:rPr lang="es-ES_tradnl" sz="1600" dirty="0"/>
              <a:t> de “incorporada no sistema” a “declarada” e,  </a:t>
            </a:r>
            <a:r>
              <a:rPr lang="es-ES_tradnl" sz="1600" dirty="0" err="1"/>
              <a:t>já</a:t>
            </a:r>
            <a:r>
              <a:rPr lang="es-ES_tradnl" sz="1600" dirty="0"/>
              <a:t> </a:t>
            </a:r>
            <a:r>
              <a:rPr lang="es-ES_tradnl" sz="1600" dirty="0" err="1"/>
              <a:t>não</a:t>
            </a:r>
            <a:r>
              <a:rPr lang="es-ES_tradnl" sz="1600" dirty="0"/>
              <a:t> se pode modificar.</a:t>
            </a:r>
            <a:endParaRPr lang="es-ES" sz="1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06" y="1484277"/>
            <a:ext cx="7831267" cy="188458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106" y="3531062"/>
            <a:ext cx="2261320" cy="2352502"/>
          </a:xfrm>
          <a:prstGeom prst="rect">
            <a:avLst/>
          </a:prstGeom>
        </p:spPr>
      </p:pic>
      <p:cxnSp>
        <p:nvCxnSpPr>
          <p:cNvPr id="13" name="Conector recto de flecha 12"/>
          <p:cNvCxnSpPr/>
          <p:nvPr/>
        </p:nvCxnSpPr>
        <p:spPr>
          <a:xfrm flipV="1">
            <a:off x="5635632" y="4347093"/>
            <a:ext cx="736007" cy="4802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>
            <a:endCxn id="17" idx="1"/>
          </p:cNvCxnSpPr>
          <p:nvPr/>
        </p:nvCxnSpPr>
        <p:spPr>
          <a:xfrm>
            <a:off x="5635632" y="5589441"/>
            <a:ext cx="737459" cy="1231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6" y="29552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617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37004"/>
            <a:ext cx="2843897" cy="23791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000" b="1" dirty="0">
                <a:solidFill>
                  <a:srgbClr val="FF9900"/>
                </a:solidFill>
              </a:rPr>
              <a:t>TAREFAS DO PROJETO</a:t>
            </a:r>
            <a:endParaRPr lang="es-ES" sz="2000" b="1" dirty="0">
              <a:solidFill>
                <a:srgbClr val="FF9900"/>
              </a:solidFill>
            </a:endParaRPr>
          </a:p>
        </p:txBody>
      </p:sp>
      <p:sp>
        <p:nvSpPr>
          <p:cNvPr id="55" name="Título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406926"/>
              </p:ext>
            </p:extLst>
          </p:nvPr>
        </p:nvGraphicFramePr>
        <p:xfrm>
          <a:off x="3691107" y="798406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OTRAS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TAREAS DEL PROYECTO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C8DE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68413"/>
              </p:ext>
            </p:extLst>
          </p:nvPr>
        </p:nvGraphicFramePr>
        <p:xfrm>
          <a:off x="3691107" y="1240865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PEDIDO DE PAGAMENTO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691107" y="1677270"/>
            <a:ext cx="7831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O </a:t>
            </a:r>
            <a:r>
              <a:rPr lang="es-ES" sz="1600" u="sng" dirty="0" err="1"/>
              <a:t>Beneficiário</a:t>
            </a:r>
            <a:r>
              <a:rPr lang="es-ES" sz="1600" u="sng" dirty="0"/>
              <a:t> FEDER que </a:t>
            </a:r>
            <a:r>
              <a:rPr lang="es-ES" sz="1600" u="sng" dirty="0" err="1"/>
              <a:t>pede</a:t>
            </a:r>
            <a:r>
              <a:rPr lang="es-ES" sz="1600" u="sng" dirty="0"/>
              <a:t> o reembolso </a:t>
            </a:r>
            <a:r>
              <a:rPr lang="es-ES" sz="1600" dirty="0" err="1"/>
              <a:t>deverá</a:t>
            </a:r>
            <a:r>
              <a:rPr lang="es-ES" sz="1600" dirty="0"/>
              <a:t>:</a:t>
            </a:r>
          </a:p>
          <a:p>
            <a:pPr lvl="1"/>
            <a:r>
              <a:rPr lang="es-ES" sz="1600" dirty="0"/>
              <a:t>1.	Criar a </a:t>
            </a:r>
            <a:r>
              <a:rPr lang="es-ES" sz="1600" dirty="0" err="1"/>
              <a:t>tarefa</a:t>
            </a:r>
            <a:r>
              <a:rPr lang="es-ES" sz="1600" dirty="0"/>
              <a:t> “Pedido de Pagamento”.</a:t>
            </a:r>
          </a:p>
          <a:p>
            <a:pPr lvl="1"/>
            <a:r>
              <a:rPr lang="es-ES" sz="1600" dirty="0"/>
              <a:t>2.	</a:t>
            </a:r>
            <a:r>
              <a:rPr lang="es-ES" sz="1600" dirty="0" err="1"/>
              <a:t>Preencher</a:t>
            </a:r>
            <a:r>
              <a:rPr lang="es-ES" sz="1600" dirty="0"/>
              <a:t> todos os campos.</a:t>
            </a:r>
          </a:p>
          <a:p>
            <a:pPr lvl="1"/>
            <a:r>
              <a:rPr lang="es-ES" sz="1600" dirty="0"/>
              <a:t>3.	</a:t>
            </a:r>
            <a:r>
              <a:rPr lang="pt-PT" sz="1600" dirty="0"/>
              <a:t>Incluir as declarações de despesas pagas validadas</a:t>
            </a:r>
            <a:r>
              <a:rPr lang="es-ES" sz="1600" dirty="0"/>
              <a:t>.</a:t>
            </a:r>
          </a:p>
          <a:p>
            <a:pPr marL="800100" lvl="1" indent="-342900">
              <a:buAutoNum type="arabicPeriod" startAt="4"/>
            </a:pPr>
            <a:r>
              <a:rPr lang="pt-PT" sz="1600" dirty="0"/>
              <a:t>   Anexar os documentos correspondentes (declarações de ausência de dividas).</a:t>
            </a:r>
          </a:p>
          <a:p>
            <a:pPr marL="800100" lvl="1" indent="-342900">
              <a:buAutoNum type="arabicPeriod" startAt="4"/>
            </a:pPr>
            <a:r>
              <a:rPr lang="es-ES" sz="1600" dirty="0"/>
              <a:t>Comunicar </a:t>
            </a:r>
            <a:r>
              <a:rPr lang="es-ES" sz="1600" dirty="0" err="1"/>
              <a:t>ao</a:t>
            </a:r>
            <a:r>
              <a:rPr lang="es-ES" sz="1600" dirty="0"/>
              <a:t> BP que </a:t>
            </a:r>
            <a:r>
              <a:rPr lang="es-ES" sz="1600" dirty="0" err="1"/>
              <a:t>foi</a:t>
            </a:r>
            <a:r>
              <a:rPr lang="es-ES" sz="1600" dirty="0"/>
              <a:t> criada a </a:t>
            </a:r>
            <a:r>
              <a:rPr lang="es-ES" sz="1600" dirty="0" err="1"/>
              <a:t>Tarefa</a:t>
            </a:r>
            <a:r>
              <a:rPr lang="es-ES" sz="1600" dirty="0"/>
              <a:t> “Pedido de pagamento”.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691107" y="3241744"/>
            <a:ext cx="80310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600" dirty="0">
                <a:ea typeface="Times New Roman" panose="02020603050405020304" pitchFamily="18" charset="0"/>
              </a:rPr>
              <a:t>O </a:t>
            </a:r>
            <a:r>
              <a:rPr lang="es-ES" sz="1600" u="sng" dirty="0" err="1">
                <a:ea typeface="Times New Roman" panose="02020603050405020304" pitchFamily="18" charset="0"/>
              </a:rPr>
              <a:t>Beneficiário</a:t>
            </a:r>
            <a:r>
              <a:rPr lang="es-ES" sz="1600" u="sng" dirty="0">
                <a:ea typeface="Times New Roman" panose="02020603050405020304" pitchFamily="18" charset="0"/>
              </a:rPr>
              <a:t> Principal </a:t>
            </a:r>
            <a:r>
              <a:rPr lang="es-ES" sz="1600" dirty="0" err="1">
                <a:ea typeface="Times New Roman" panose="02020603050405020304" pitchFamily="18" charset="0"/>
              </a:rPr>
              <a:t>deverá</a:t>
            </a:r>
            <a:r>
              <a:rPr lang="es-ES" sz="1600" dirty="0">
                <a:ea typeface="Times New Roman" panose="02020603050405020304" pitchFamily="18" charset="0"/>
              </a:rPr>
              <a:t>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 err="1">
                <a:ea typeface="Times New Roman" panose="02020603050405020304" pitchFamily="18" charset="0"/>
              </a:rPr>
              <a:t>Comprovar</a:t>
            </a:r>
            <a:r>
              <a:rPr lang="es-ES" sz="1600" dirty="0">
                <a:ea typeface="Times New Roman" panose="02020603050405020304" pitchFamily="18" charset="0"/>
              </a:rPr>
              <a:t> que toda a </a:t>
            </a:r>
            <a:r>
              <a:rPr lang="es-ES" sz="1600" dirty="0" err="1">
                <a:ea typeface="Times New Roman" panose="02020603050405020304" pitchFamily="18" charset="0"/>
              </a:rPr>
              <a:t>informação</a:t>
            </a:r>
            <a:r>
              <a:rPr lang="es-ES" sz="1600" dirty="0">
                <a:ea typeface="Times New Roman" panose="02020603050405020304" pitchFamily="18" charset="0"/>
              </a:rPr>
              <a:t> está </a:t>
            </a:r>
            <a:r>
              <a:rPr lang="es-ES" sz="1600" dirty="0" err="1">
                <a:ea typeface="Times New Roman" panose="02020603050405020304" pitchFamily="18" charset="0"/>
              </a:rPr>
              <a:t>correta</a:t>
            </a:r>
            <a:r>
              <a:rPr lang="es-ES" sz="1600" dirty="0">
                <a:ea typeface="Times New Roman" panose="02020603050405020304" pitchFamily="18" charset="0"/>
              </a:rPr>
              <a:t>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Finalizar a </a:t>
            </a:r>
            <a:r>
              <a:rPr lang="es-ES" sz="1600" dirty="0" err="1">
                <a:ea typeface="Times New Roman" panose="02020603050405020304" pitchFamily="18" charset="0"/>
              </a:rPr>
              <a:t>tarefa</a:t>
            </a:r>
            <a:r>
              <a:rPr lang="es-ES" sz="1600" dirty="0">
                <a:ea typeface="Times New Roman" panose="02020603050405020304" pitchFamily="18" charset="0"/>
              </a:rPr>
              <a:t> no SIMAC2020.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Imprimir o documento “Pedido de Pagamento” (</a:t>
            </a:r>
            <a:r>
              <a:rPr lang="es-ES" sz="1600" dirty="0" err="1">
                <a:ea typeface="Times New Roman" panose="02020603050405020304" pitchFamily="18" charset="0"/>
              </a:rPr>
              <a:t>com</a:t>
            </a:r>
            <a:r>
              <a:rPr lang="es-ES" sz="1600" dirty="0">
                <a:ea typeface="Times New Roman" panose="02020603050405020304" pitchFamily="18" charset="0"/>
              </a:rPr>
              <a:t> os anexos </a:t>
            </a:r>
            <a:r>
              <a:rPr lang="es-ES" sz="1600" dirty="0" err="1">
                <a:ea typeface="Times New Roman" panose="02020603050405020304" pitchFamily="18" charset="0"/>
              </a:rPr>
              <a:t>correspondentes</a:t>
            </a:r>
            <a:r>
              <a:rPr lang="es-ES" sz="1600" dirty="0">
                <a:ea typeface="Times New Roman" panose="02020603050405020304" pitchFamily="18" charset="0"/>
              </a:rPr>
              <a:t>)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 err="1">
                <a:ea typeface="Times New Roman" panose="02020603050405020304" pitchFamily="18" charset="0"/>
              </a:rPr>
              <a:t>Assinar</a:t>
            </a:r>
            <a:r>
              <a:rPr lang="es-ES" sz="1600" dirty="0">
                <a:ea typeface="Times New Roman" panose="02020603050405020304" pitchFamily="18" charset="0"/>
              </a:rPr>
              <a:t> e carimbar os documentos e anexos.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Colocar o Pedido de Pagamento </a:t>
            </a:r>
            <a:r>
              <a:rPr lang="es-ES" sz="1600" dirty="0" err="1">
                <a:ea typeface="Times New Roman" panose="02020603050405020304" pitchFamily="18" charset="0"/>
              </a:rPr>
              <a:t>assinado</a:t>
            </a:r>
            <a:r>
              <a:rPr lang="es-ES" sz="1600" dirty="0">
                <a:ea typeface="Times New Roman" panose="02020603050405020304" pitchFamily="18" charset="0"/>
              </a:rPr>
              <a:t>, carimbado e digitalizada no repositorio.</a:t>
            </a:r>
            <a:endParaRPr lang="es-ES" sz="1600" i="1" dirty="0"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ES" sz="1600" dirty="0">
                <a:ea typeface="Times New Roman" panose="02020603050405020304" pitchFamily="18" charset="0"/>
              </a:rPr>
              <a:t>Informar a SC que </a:t>
            </a:r>
            <a:r>
              <a:rPr lang="es-ES" sz="1600" dirty="0" err="1">
                <a:ea typeface="Times New Roman" panose="02020603050405020304" pitchFamily="18" charset="0"/>
              </a:rPr>
              <a:t>solicitou</a:t>
            </a:r>
            <a:r>
              <a:rPr lang="es-ES" sz="1600" dirty="0">
                <a:ea typeface="Times New Roman" panose="02020603050405020304" pitchFamily="18" charset="0"/>
              </a:rPr>
              <a:t> o pagamento.</a:t>
            </a:r>
            <a:endParaRPr lang="es-ES" sz="1600" dirty="0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596632"/>
              </p:ext>
            </p:extLst>
          </p:nvPr>
        </p:nvGraphicFramePr>
        <p:xfrm>
          <a:off x="3704963" y="5724623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RELATÓRIOS</a:t>
                      </a:r>
                      <a:r>
                        <a:rPr lang="es-ES_tradnl" baseline="0" dirty="0" smtClean="0">
                          <a:solidFill>
                            <a:srgbClr val="002060"/>
                          </a:solidFill>
                        </a:rPr>
                        <a:t> DE EXECUÇÃO</a:t>
                      </a:r>
                      <a:endParaRPr lang="es-ES_tradnl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195254"/>
              </p:ext>
            </p:extLst>
          </p:nvPr>
        </p:nvGraphicFramePr>
        <p:xfrm>
          <a:off x="3691107" y="5198620"/>
          <a:ext cx="7831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1266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rgbClr val="002060"/>
                          </a:solidFill>
                        </a:rPr>
                        <a:t>PEDIDO DE MODIFICAÇÃO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Imagen 11" descr="logo-ancho_MAC 2014-2020_rgb_P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7336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FEDR_rgb_P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6" y="0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069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4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889" y="1295400"/>
            <a:ext cx="1998323" cy="1414365"/>
          </a:xfrm>
          <a:prstGeom prst="rect">
            <a:avLst/>
          </a:prstGeom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826476" y="739590"/>
            <a:ext cx="68676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OBRIGADA PELA ATENÇÃO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239492" y="3344610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Secretaria Conjunta: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gestionproyectos@pct-mac.org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17304" y="2678211"/>
            <a:ext cx="412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www.mac-interreg.org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255588" y="1909763"/>
            <a:ext cx="2835275" cy="2376487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sp>
        <p:nvSpPr>
          <p:cNvPr id="11" name="Rectángulo 10"/>
          <p:cNvSpPr/>
          <p:nvPr/>
        </p:nvSpPr>
        <p:spPr>
          <a:xfrm>
            <a:off x="4239493" y="4565007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Correspondente Regional da Madeira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idr@madeira.gov.pt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pic>
        <p:nvPicPr>
          <p:cNvPr id="15" name="Imagen 14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02" y="31013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4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4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889" y="1295400"/>
            <a:ext cx="1998323" cy="1414365"/>
          </a:xfrm>
          <a:prstGeom prst="rect">
            <a:avLst/>
          </a:prstGeom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826476" y="739590"/>
            <a:ext cx="68676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OBRIGADA PELA ATENÇÃO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239492" y="3344610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Secretaria Conjunta:</a:t>
            </a: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gestionproyectos@pct-mac.org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17304" y="2678211"/>
            <a:ext cx="412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>
                <a:solidFill>
                  <a:srgbClr val="000099"/>
                </a:solidFill>
              </a:rPr>
              <a:t>www.mac-interreg.org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255588" y="1909763"/>
            <a:ext cx="2835275" cy="2376487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SIMAC</a:t>
            </a:r>
            <a:r>
              <a:rPr lang="es-ES_tradnl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s-ES" sz="3800" dirty="0"/>
          </a:p>
        </p:txBody>
      </p:sp>
      <p:sp>
        <p:nvSpPr>
          <p:cNvPr id="11" name="Rectángulo 10"/>
          <p:cNvSpPr/>
          <p:nvPr/>
        </p:nvSpPr>
        <p:spPr>
          <a:xfrm>
            <a:off x="4239493" y="4565007"/>
            <a:ext cx="719512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39737" algn="ctr"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</a:rPr>
              <a:t>Correspondente Regional dos </a:t>
            </a:r>
            <a:r>
              <a:rPr lang="es-ES_tradnl" altLang="es-ES" sz="2400" b="1" dirty="0" err="1" smtClean="0">
                <a:solidFill>
                  <a:srgbClr val="000099"/>
                </a:solidFill>
              </a:rPr>
              <a:t>Açores</a:t>
            </a:r>
            <a:endParaRPr lang="es-ES_tradnl" altLang="es-ES" sz="2400" b="1" dirty="0" smtClean="0">
              <a:solidFill>
                <a:srgbClr val="000099"/>
              </a:solidFill>
            </a:endParaRPr>
          </a:p>
          <a:p>
            <a:pPr marL="439737" algn="ctr"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C00000"/>
                </a:solidFill>
              </a:rPr>
              <a:t>andreia.b.bretao@azores.gov.pt</a:t>
            </a:r>
            <a:endParaRPr lang="es-ES_tradnl" altLang="es-ES" sz="2400" dirty="0">
              <a:solidFill>
                <a:srgbClr val="C00000"/>
              </a:solidFill>
            </a:endParaRPr>
          </a:p>
        </p:txBody>
      </p:sp>
      <p:pic>
        <p:nvPicPr>
          <p:cNvPr id="12" name="Imagen 11" descr="logo-ancho_MAC 2014-2020_rgb_P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4" y="6191250"/>
            <a:ext cx="2752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FEDR_rgb_P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6" y="4763"/>
            <a:ext cx="2400300" cy="695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531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co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2634</TotalTime>
  <Words>579</Words>
  <Application>Microsoft Office PowerPoint</Application>
  <PresentationFormat>Panorámica</PresentationFormat>
  <Paragraphs>116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Calibri</vt:lpstr>
      <vt:lpstr>Corbel</vt:lpstr>
      <vt:lpstr>Times New Roman</vt:lpstr>
      <vt:lpstr>Wingdings 2</vt:lpstr>
      <vt:lpstr>Marco</vt:lpstr>
      <vt:lpstr>Jornadas Técnicas para os beneficiários de projetos aprovados na 1ª convocatória do Programa INTERREG V-A MAC 2014-2020</vt:lpstr>
      <vt:lpstr>O SISTEMA INFORMÁTICO SIMAC2020 PARA A GESTÃO DOS PROJETOS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  <vt:lpstr>SIMAC2020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Lanzamiento Interreg MAC 2014-2020</dc:title>
  <dc:creator>Mercedes Palancar</dc:creator>
  <cp:lastModifiedBy>Mercedes Palancar</cp:lastModifiedBy>
  <cp:revision>200</cp:revision>
  <dcterms:created xsi:type="dcterms:W3CDTF">2015-12-21T13:16:32Z</dcterms:created>
  <dcterms:modified xsi:type="dcterms:W3CDTF">2017-03-17T14:27:28Z</dcterms:modified>
</cp:coreProperties>
</file>